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7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9" r:id="rId1"/>
  </p:sldMasterIdLst>
  <p:sldIdLst>
    <p:sldId id="256" r:id="rId2"/>
    <p:sldId id="278" r:id="rId3"/>
    <p:sldId id="257" r:id="rId4"/>
    <p:sldId id="266" r:id="rId5"/>
    <p:sldId id="258" r:id="rId6"/>
    <p:sldId id="259" r:id="rId7"/>
    <p:sldId id="267" r:id="rId8"/>
    <p:sldId id="260" r:id="rId9"/>
    <p:sldId id="262" r:id="rId10"/>
    <p:sldId id="263" r:id="rId11"/>
    <p:sldId id="261" r:id="rId12"/>
    <p:sldId id="264" r:id="rId13"/>
    <p:sldId id="268" r:id="rId14"/>
    <p:sldId id="269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6" r:id="rId43"/>
    <p:sldId id="299" r:id="rId44"/>
    <p:sldId id="300" r:id="rId45"/>
    <p:sldId id="302" r:id="rId46"/>
    <p:sldId id="301" r:id="rId47"/>
    <p:sldId id="303" r:id="rId48"/>
    <p:sldId id="304" r:id="rId49"/>
    <p:sldId id="310" r:id="rId50"/>
    <p:sldId id="309" r:id="rId51"/>
    <p:sldId id="307" r:id="rId52"/>
    <p:sldId id="308" r:id="rId53"/>
    <p:sldId id="305" r:id="rId5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59A8"/>
    <a:srgbClr val="F3D661"/>
    <a:srgbClr val="F0DB4E"/>
    <a:srgbClr val="F6D532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1" d="100"/>
          <a:sy n="61" d="100"/>
        </p:scale>
        <p:origin x="48" y="1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86FF-7FCE-48E0-9746-74DA4EDE8B63}" type="datetimeFigureOut">
              <a:rPr lang="de-CH" smtClean="0"/>
              <a:t>05.09.2016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0143-5D5B-4C33-A3B3-26B4B0F9A1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9243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86FF-7FCE-48E0-9746-74DA4EDE8B63}" type="datetimeFigureOut">
              <a:rPr lang="de-CH" smtClean="0"/>
              <a:t>05.09.2016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0143-5D5B-4C33-A3B3-26B4B0F9A1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1290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86FF-7FCE-48E0-9746-74DA4EDE8B63}" type="datetimeFigureOut">
              <a:rPr lang="de-CH" smtClean="0"/>
              <a:t>05.09.2016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0143-5D5B-4C33-A3B3-26B4B0F9A1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6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1" y="585926"/>
            <a:ext cx="12192000" cy="6272074"/>
          </a:xfrm>
          <a:prstGeom prst="rect">
            <a:avLst/>
          </a:prstGeom>
          <a:solidFill>
            <a:srgbClr val="F3D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50069" y="2689549"/>
            <a:ext cx="11091863" cy="1509712"/>
          </a:xfrm>
        </p:spPr>
        <p:txBody>
          <a:bodyPr>
            <a:normAutofit/>
          </a:bodyPr>
          <a:lstStyle>
            <a:lvl1pPr marL="0" indent="0" algn="ctr">
              <a:buNone/>
              <a:defRPr sz="10000">
                <a:latin typeface="+mj-lt"/>
              </a:defRPr>
            </a:lvl1pPr>
          </a:lstStyle>
          <a:p>
            <a:pPr lvl="0"/>
            <a:r>
              <a:rPr lang="de-CH" sz="10000" dirty="0">
                <a:latin typeface="+mj-lt"/>
              </a:rPr>
              <a:t>Titel</a:t>
            </a:r>
            <a:endParaRPr lang="de-CH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50070" y="4309909"/>
            <a:ext cx="11091862" cy="4889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de-CH" dirty="0"/>
              <a:t>Beschreibung</a:t>
            </a:r>
          </a:p>
        </p:txBody>
      </p:sp>
    </p:spTree>
    <p:extLst>
      <p:ext uri="{BB962C8B-B14F-4D97-AF65-F5344CB8AC3E}">
        <p14:creationId xmlns:p14="http://schemas.microsoft.com/office/powerpoint/2010/main" val="233001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880031"/>
            <a:ext cx="10515600" cy="842237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95383"/>
            <a:ext cx="10515600" cy="428158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86FF-7FCE-48E0-9746-74DA4EDE8B63}" type="datetimeFigureOut">
              <a:rPr lang="de-CH" smtClean="0"/>
              <a:t>05.09.2016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0143-5D5B-4C33-A3B3-26B4B0F9A1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49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86FF-7FCE-48E0-9746-74DA4EDE8B63}" type="datetimeFigureOut">
              <a:rPr lang="de-CH" smtClean="0"/>
              <a:t>05.09.2016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0143-5D5B-4C33-A3B3-26B4B0F9A1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817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83783"/>
            <a:ext cx="10515600" cy="938485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68749"/>
            <a:ext cx="5181600" cy="430821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68749"/>
            <a:ext cx="5181600" cy="4308214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86FF-7FCE-48E0-9746-74DA4EDE8B63}" type="datetimeFigureOut">
              <a:rPr lang="de-CH" smtClean="0"/>
              <a:t>05.09.2016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0143-5D5B-4C33-A3B3-26B4B0F9A1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085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754602"/>
            <a:ext cx="10515600" cy="936086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86FF-7FCE-48E0-9746-74DA4EDE8B63}" type="datetimeFigureOut">
              <a:rPr lang="de-CH" smtClean="0"/>
              <a:t>05.09.2016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0143-5D5B-4C33-A3B3-26B4B0F9A1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610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86FF-7FCE-48E0-9746-74DA4EDE8B63}" type="datetimeFigureOut">
              <a:rPr lang="de-CH" smtClean="0"/>
              <a:t>05.09.2016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0143-5D5B-4C33-A3B3-26B4B0F9A1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9888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86FF-7FCE-48E0-9746-74DA4EDE8B63}" type="datetimeFigureOut">
              <a:rPr lang="de-CH" smtClean="0"/>
              <a:t>05.09.2016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0143-5D5B-4C33-A3B3-26B4B0F9A1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959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3200"/>
            </a:lvl1pPr>
            <a:lvl2pPr marL="685800" indent="-228600">
              <a:buFont typeface="Wingdings" panose="05000000000000000000" pitchFamily="2" charset="2"/>
              <a:buChar char="§"/>
              <a:defRPr sz="2800"/>
            </a:lvl2pPr>
            <a:lvl3pPr marL="1143000" indent="-228600">
              <a:buFont typeface="Wingdings" panose="05000000000000000000" pitchFamily="2" charset="2"/>
              <a:buChar char="§"/>
              <a:defRPr sz="2400"/>
            </a:lvl3pPr>
            <a:lvl4pPr marL="1600200" indent="-228600">
              <a:buFont typeface="Wingdings" panose="05000000000000000000" pitchFamily="2" charset="2"/>
              <a:buChar char="§"/>
              <a:defRPr sz="2000"/>
            </a:lvl4pPr>
            <a:lvl5pPr marL="2057400" indent="-228600">
              <a:buFont typeface="Wingdings" panose="05000000000000000000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86FF-7FCE-48E0-9746-74DA4EDE8B63}" type="datetimeFigureOut">
              <a:rPr lang="de-CH" smtClean="0"/>
              <a:t>05.09.2016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0143-5D5B-4C33-A3B3-26B4B0F9A1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796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86FF-7FCE-48E0-9746-74DA4EDE8B63}" type="datetimeFigureOut">
              <a:rPr lang="de-CH" smtClean="0"/>
              <a:t>05.09.2016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0143-5D5B-4C33-A3B3-26B4B0F9A1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757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7837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2288732"/>
            <a:ext cx="10515600" cy="3888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886FF-7FCE-48E0-9746-74DA4EDE8B63}" type="datetimeFigureOut">
              <a:rPr lang="de-CH" smtClean="0"/>
              <a:t>05.09.2016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A0143-5D5B-4C33-A3B3-26B4B0F9A14E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0" y="0"/>
            <a:ext cx="12192000" cy="604397"/>
          </a:xfrm>
          <a:prstGeom prst="rect">
            <a:avLst/>
          </a:prstGeom>
          <a:solidFill>
            <a:srgbClr val="F3D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050" y="-5703"/>
            <a:ext cx="561292" cy="610099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038" y="-129634"/>
            <a:ext cx="1251750" cy="866837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7" t="34115" b="34034"/>
          <a:stretch/>
        </p:blipFill>
        <p:spPr>
          <a:xfrm>
            <a:off x="0" y="0"/>
            <a:ext cx="2147655" cy="60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92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tc39/ecma26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jpg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CH" dirty="0"/>
              <a:t>ES2016 &amp; </a:t>
            </a:r>
            <a:r>
              <a:rPr lang="de-CH" dirty="0" err="1"/>
              <a:t>AngularJS</a:t>
            </a:r>
            <a:endParaRPr lang="de-CH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dirty="0" err="1"/>
              <a:t>Build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generation</a:t>
            </a:r>
            <a:r>
              <a:rPr lang="de-CH" dirty="0"/>
              <a:t> </a:t>
            </a:r>
            <a:r>
              <a:rPr lang="de-CH" dirty="0" err="1"/>
              <a:t>webapps</a:t>
            </a:r>
            <a:r>
              <a:rPr lang="de-CH" dirty="0"/>
              <a:t> </a:t>
            </a:r>
            <a:r>
              <a:rPr lang="de-CH" dirty="0" err="1"/>
              <a:t>today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9964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nhaltsplatzhalter 1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5134" y="2184541"/>
            <a:ext cx="4948666" cy="3612906"/>
          </a:xfrm>
          <a:prstGeom prst="rect">
            <a:avLst/>
          </a:prstGeom>
        </p:spPr>
      </p:pic>
      <p:pic>
        <p:nvPicPr>
          <p:cNvPr id="15" name="Inhaltsplatzhalt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63876" y="2184541"/>
            <a:ext cx="4748658" cy="32975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Class Properties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9950823" y="2184541"/>
            <a:ext cx="140297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solidFill>
                  <a:srgbClr val="C00000"/>
                </a:solidFill>
              </a:rPr>
              <a:t>ES8</a:t>
            </a:r>
          </a:p>
        </p:txBody>
      </p:sp>
    </p:spTree>
    <p:extLst>
      <p:ext uri="{BB962C8B-B14F-4D97-AF65-F5344CB8AC3E}">
        <p14:creationId xmlns:p14="http://schemas.microsoft.com/office/powerpoint/2010/main" val="150091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Extending</a:t>
            </a:r>
            <a:endParaRPr lang="de-CH" dirty="0"/>
          </a:p>
        </p:txBody>
      </p:sp>
      <p:sp>
        <p:nvSpPr>
          <p:cNvPr id="7" name="Pfeil: nach rechts 6"/>
          <p:cNvSpPr/>
          <p:nvPr/>
        </p:nvSpPr>
        <p:spPr>
          <a:xfrm>
            <a:off x="5661679" y="3370729"/>
            <a:ext cx="900953" cy="50650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6D532"/>
              </a:solidFill>
            </a:endParaRPr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160"/>
          <a:stretch/>
        </p:blipFill>
        <p:spPr>
          <a:xfrm>
            <a:off x="1520961" y="1918447"/>
            <a:ext cx="3816077" cy="4258516"/>
          </a:xfrm>
          <a:prstGeom prst="rect">
            <a:avLst/>
          </a:prstGeom>
        </p:spPr>
      </p:pic>
      <p:pic>
        <p:nvPicPr>
          <p:cNvPr id="14" name="Inhaltsplatzhalter 1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29472" y="1868488"/>
            <a:ext cx="286705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83783"/>
            <a:ext cx="10515600" cy="938485"/>
          </a:xfrm>
        </p:spPr>
        <p:txBody>
          <a:bodyPr/>
          <a:lstStyle/>
          <a:p>
            <a:r>
              <a:rPr lang="de-CH" dirty="0" err="1"/>
              <a:t>Generic</a:t>
            </a:r>
            <a:r>
              <a:rPr lang="de-CH" dirty="0"/>
              <a:t> </a:t>
            </a:r>
            <a:r>
              <a:rPr lang="de-CH" dirty="0" err="1"/>
              <a:t>Names</a:t>
            </a:r>
            <a:r>
              <a:rPr lang="de-CH" dirty="0"/>
              <a:t> / Anonymous Objects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91759"/>
            <a:ext cx="5181600" cy="3261933"/>
          </a:xfrm>
          <a:prstGeom prst="rect">
            <a:avLst/>
          </a:prstGeom>
        </p:spPr>
      </p:pic>
      <p:pic>
        <p:nvPicPr>
          <p:cNvPr id="6" name="Inhaltsplatzhalt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59556" y="2391759"/>
            <a:ext cx="3816021" cy="365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07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Modules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dirty="0" err="1"/>
              <a:t>Reusable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maintainable </a:t>
            </a:r>
            <a:r>
              <a:rPr lang="de-CH" dirty="0" err="1"/>
              <a:t>code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3362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Overview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4706"/>
            <a:ext cx="3019849" cy="145766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562" y="1722268"/>
            <a:ext cx="2607886" cy="148474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288" y="4409850"/>
            <a:ext cx="3785402" cy="1423610"/>
          </a:xfrm>
          <a:prstGeom prst="rect">
            <a:avLst/>
          </a:prstGeom>
        </p:spPr>
      </p:pic>
      <p:sp>
        <p:nvSpPr>
          <p:cNvPr id="7" name="Pfeil: nach rechts 6"/>
          <p:cNvSpPr/>
          <p:nvPr/>
        </p:nvSpPr>
        <p:spPr>
          <a:xfrm rot="3010822">
            <a:off x="3018824" y="3461928"/>
            <a:ext cx="900953" cy="50650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6D532"/>
              </a:solidFill>
            </a:endParaRPr>
          </a:p>
        </p:txBody>
      </p:sp>
      <p:sp>
        <p:nvSpPr>
          <p:cNvPr id="9" name="Pfeil: nach rechts 8"/>
          <p:cNvSpPr/>
          <p:nvPr/>
        </p:nvSpPr>
        <p:spPr>
          <a:xfrm rot="8381731">
            <a:off x="7469727" y="3461928"/>
            <a:ext cx="900953" cy="50650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6D5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20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Whats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benefit</a:t>
            </a:r>
            <a:r>
              <a:rPr lang="de-CH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Reusable</a:t>
            </a:r>
            <a:r>
              <a:rPr lang="de-CH" dirty="0"/>
              <a:t> Code</a:t>
            </a:r>
          </a:p>
          <a:p>
            <a:r>
              <a:rPr lang="de-CH" dirty="0"/>
              <a:t>Single </a:t>
            </a:r>
            <a:r>
              <a:rPr lang="de-CH" dirty="0" err="1"/>
              <a:t>Responsibility</a:t>
            </a:r>
            <a:endParaRPr lang="de-CH" dirty="0"/>
          </a:p>
          <a:p>
            <a:r>
              <a:rPr lang="de-CH" dirty="0" err="1"/>
              <a:t>Lazy</a:t>
            </a:r>
            <a:r>
              <a:rPr lang="de-CH" dirty="0"/>
              <a:t> </a:t>
            </a:r>
            <a:r>
              <a:rPr lang="de-CH" dirty="0" err="1"/>
              <a:t>loading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646" y="1072777"/>
            <a:ext cx="2958353" cy="25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87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Syntax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33298" y="1868488"/>
            <a:ext cx="2991404" cy="4308475"/>
          </a:xfrm>
          <a:prstGeom prst="rect">
            <a:avLst/>
          </a:prstGeom>
        </p:spPr>
      </p:pic>
      <p:pic>
        <p:nvPicPr>
          <p:cNvPr id="7" name="Inhaltsplatzhalt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68488"/>
            <a:ext cx="5181600" cy="27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46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Default </a:t>
            </a:r>
            <a:r>
              <a:rPr lang="de-CH" dirty="0" err="1"/>
              <a:t>exports</a:t>
            </a:r>
            <a:endParaRPr lang="de-CH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4"/>
          <a:stretch/>
        </p:blipFill>
        <p:spPr>
          <a:xfrm>
            <a:off x="6188451" y="1868489"/>
            <a:ext cx="5165349" cy="1231152"/>
          </a:xfrm>
          <a:prstGeom prst="rect">
            <a:avLst/>
          </a:prstGeom>
        </p:spPr>
      </p:pic>
      <p:pic>
        <p:nvPicPr>
          <p:cNvPr id="10" name="Inhaltsplatzhalter 9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79355" y="1868489"/>
            <a:ext cx="3620895" cy="400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29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 err="1"/>
              <a:t>let</a:t>
            </a:r>
            <a:r>
              <a:rPr lang="de-CH" dirty="0"/>
              <a:t> / </a:t>
            </a:r>
            <a:r>
              <a:rPr lang="de-CH" dirty="0" err="1"/>
              <a:t>const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dirty="0" err="1"/>
              <a:t>Scoped</a:t>
            </a:r>
            <a:r>
              <a:rPr lang="de-CH" dirty="0"/>
              <a:t> variable </a:t>
            </a:r>
            <a:r>
              <a:rPr lang="de-CH" dirty="0" err="1"/>
              <a:t>declaration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36850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rgbClr val="8959A8"/>
                </a:solidFill>
              </a:rPr>
              <a:t>var</a:t>
            </a:r>
            <a:r>
              <a:rPr lang="de-CH" dirty="0"/>
              <a:t>	 </a:t>
            </a:r>
            <a:r>
              <a:rPr lang="de-CH" dirty="0" err="1"/>
              <a:t>vs</a:t>
            </a:r>
            <a:r>
              <a:rPr lang="de-CH" dirty="0"/>
              <a:t>	 </a:t>
            </a:r>
            <a:r>
              <a:rPr lang="de-CH" dirty="0" err="1">
                <a:solidFill>
                  <a:srgbClr val="8959A8"/>
                </a:solidFill>
              </a:rPr>
              <a:t>let</a:t>
            </a:r>
            <a:r>
              <a:rPr lang="de-CH" dirty="0"/>
              <a:t> 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43"/>
          <a:stretch/>
        </p:blipFill>
        <p:spPr>
          <a:xfrm>
            <a:off x="928540" y="2287378"/>
            <a:ext cx="5091260" cy="3470694"/>
          </a:xfrm>
          <a:prstGeom prst="rect">
            <a:avLst/>
          </a:prstGeom>
        </p:spPr>
      </p:pic>
      <p:pic>
        <p:nvPicPr>
          <p:cNvPr id="9" name="Inhaltsplatzhalt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87378"/>
            <a:ext cx="5181600" cy="33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94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832" y="1122363"/>
            <a:ext cx="2795724" cy="289041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833" y="4510726"/>
            <a:ext cx="2060466" cy="168766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4003" y="5164931"/>
            <a:ext cx="4283704" cy="103346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368" y="5746989"/>
            <a:ext cx="3027269" cy="20755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69" y="1122363"/>
            <a:ext cx="3339638" cy="97127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5682" y="2894823"/>
            <a:ext cx="2516000" cy="141141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069" y="3300692"/>
            <a:ext cx="3218610" cy="59128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832" y="3240965"/>
            <a:ext cx="3760464" cy="6440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6435" y="2179746"/>
            <a:ext cx="2456609" cy="26047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4654" y="1122363"/>
            <a:ext cx="2359349" cy="123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0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rgbClr val="8959A8"/>
                </a:solidFill>
              </a:rPr>
              <a:t>const</a:t>
            </a:r>
            <a:endParaRPr lang="de-CH" dirty="0">
              <a:solidFill>
                <a:srgbClr val="8959A8"/>
              </a:solidFill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9700" y="1895475"/>
            <a:ext cx="5392600" cy="428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7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</a:t>
            </a:r>
            <a:r>
              <a:rPr lang="de-CH" dirty="0"/>
              <a:t>…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>
                <a:solidFill>
                  <a:srgbClr val="8959A8"/>
                </a:solidFill>
              </a:rPr>
              <a:t>let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valid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current</a:t>
            </a:r>
            <a:r>
              <a:rPr lang="de-CH" dirty="0"/>
              <a:t> </a:t>
            </a:r>
            <a:r>
              <a:rPr lang="de-CH" dirty="0" err="1"/>
              <a:t>scope</a:t>
            </a:r>
            <a:endParaRPr lang="de-CH" dirty="0"/>
          </a:p>
          <a:p>
            <a:r>
              <a:rPr lang="de-CH" dirty="0" err="1"/>
              <a:t>Always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>
                <a:solidFill>
                  <a:srgbClr val="8959A8"/>
                </a:solidFill>
              </a:rPr>
              <a:t>let</a:t>
            </a:r>
            <a:r>
              <a:rPr lang="de-CH" dirty="0">
                <a:solidFill>
                  <a:srgbClr val="8959A8"/>
                </a:solidFill>
              </a:rPr>
              <a:t> </a:t>
            </a:r>
            <a:r>
              <a:rPr lang="de-CH" dirty="0" err="1"/>
              <a:t>instead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>
                <a:solidFill>
                  <a:srgbClr val="8959A8"/>
                </a:solidFill>
              </a:rPr>
              <a:t>var</a:t>
            </a:r>
            <a:endParaRPr lang="de-CH" dirty="0"/>
          </a:p>
          <a:p>
            <a:r>
              <a:rPr lang="de-CH" dirty="0" err="1">
                <a:solidFill>
                  <a:srgbClr val="8959A8"/>
                </a:solidFill>
              </a:rPr>
              <a:t>const</a:t>
            </a:r>
            <a:r>
              <a:rPr lang="de-CH" dirty="0">
                <a:solidFill>
                  <a:srgbClr val="8959A8"/>
                </a:solidFill>
              </a:rPr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unchangeable</a:t>
            </a:r>
            <a:r>
              <a:rPr lang="de-CH" dirty="0"/>
              <a:t> variables</a:t>
            </a:r>
          </a:p>
          <a:p>
            <a:r>
              <a:rPr lang="de-CH" dirty="0" err="1">
                <a:solidFill>
                  <a:srgbClr val="8959A8"/>
                </a:solidFill>
              </a:rPr>
              <a:t>var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>
                <a:solidFill>
                  <a:srgbClr val="C00000"/>
                </a:solidFill>
              </a:rPr>
              <a:t>dangerous</a:t>
            </a:r>
            <a:r>
              <a:rPr lang="de-CH" dirty="0"/>
              <a:t>!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456" y="1173637"/>
            <a:ext cx="3682393" cy="246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74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Arrow </a:t>
            </a:r>
            <a:r>
              <a:rPr lang="de-CH" dirty="0" err="1"/>
              <a:t>Functions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dirty="0"/>
              <a:t>Lambdas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Javascript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75022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Syntax</a:t>
            </a:r>
            <a:endParaRPr lang="de-CH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0480" y="1868488"/>
            <a:ext cx="3336679" cy="3154679"/>
          </a:xfrm>
          <a:prstGeom prst="rect">
            <a:avLst/>
          </a:prstGeom>
        </p:spPr>
      </p:pic>
      <p:pic>
        <p:nvPicPr>
          <p:cNvPr id="11" name="Inhaltsplatzhalt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68488"/>
            <a:ext cx="5181600" cy="2672491"/>
          </a:xfrm>
          <a:prstGeom prst="rect">
            <a:avLst/>
          </a:prstGeom>
        </p:spPr>
      </p:pic>
      <p:sp>
        <p:nvSpPr>
          <p:cNvPr id="12" name="Pfeil: nach rechts 11"/>
          <p:cNvSpPr/>
          <p:nvPr/>
        </p:nvSpPr>
        <p:spPr>
          <a:xfrm>
            <a:off x="4760727" y="2951480"/>
            <a:ext cx="900953" cy="50650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6D5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8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Lexical</a:t>
            </a:r>
            <a:r>
              <a:rPr lang="de-CH" dirty="0"/>
              <a:t> </a:t>
            </a:r>
            <a:r>
              <a:rPr lang="de-CH" dirty="0" err="1">
                <a:solidFill>
                  <a:srgbClr val="8959A8"/>
                </a:solidFill>
              </a:rPr>
              <a:t>this</a:t>
            </a:r>
            <a:endParaRPr lang="de-CH" dirty="0">
              <a:solidFill>
                <a:srgbClr val="8959A8"/>
              </a:solidFill>
            </a:endParaRP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86584"/>
            <a:ext cx="5181600" cy="2872283"/>
          </a:xfrm>
          <a:prstGeom prst="rect">
            <a:avLst/>
          </a:prstGeom>
        </p:spPr>
      </p:pic>
      <p:pic>
        <p:nvPicPr>
          <p:cNvPr id="7" name="Inhaltsplatzhalt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86584"/>
            <a:ext cx="5181600" cy="1182378"/>
          </a:xfrm>
          <a:prstGeom prst="rect">
            <a:avLst/>
          </a:prstGeom>
        </p:spPr>
      </p:pic>
      <p:sp>
        <p:nvSpPr>
          <p:cNvPr id="8" name="Pfeil: nach rechts 7"/>
          <p:cNvSpPr/>
          <p:nvPr/>
        </p:nvSpPr>
        <p:spPr>
          <a:xfrm>
            <a:off x="5052080" y="3262456"/>
            <a:ext cx="900953" cy="50650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6D532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869576" y="1792941"/>
            <a:ext cx="1062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solidFill>
                  <a:srgbClr val="8959A8"/>
                </a:solidFill>
              </a:rPr>
              <a:t>this</a:t>
            </a:r>
            <a:r>
              <a:rPr lang="de-CH" dirty="0"/>
              <a:t> </a:t>
            </a:r>
            <a:r>
              <a:rPr lang="de-CH" dirty="0" err="1"/>
              <a:t>inside</a:t>
            </a:r>
            <a:r>
              <a:rPr lang="de-CH" dirty="0"/>
              <a:t> an </a:t>
            </a:r>
            <a:r>
              <a:rPr lang="de-CH" dirty="0" err="1"/>
              <a:t>arrow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always</a:t>
            </a:r>
            <a:r>
              <a:rPr lang="de-CH" dirty="0"/>
              <a:t> </a:t>
            </a:r>
            <a:r>
              <a:rPr lang="de-CH" dirty="0" err="1"/>
              <a:t>equals</a:t>
            </a:r>
            <a:r>
              <a:rPr lang="de-CH" dirty="0"/>
              <a:t> </a:t>
            </a:r>
            <a:r>
              <a:rPr lang="de-CH" dirty="0" err="1">
                <a:solidFill>
                  <a:srgbClr val="8959A8"/>
                </a:solidFill>
              </a:rPr>
              <a:t>this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outer</a:t>
            </a:r>
            <a:r>
              <a:rPr lang="de-CH" dirty="0"/>
              <a:t> </a:t>
            </a:r>
            <a:r>
              <a:rPr lang="de-CH" dirty="0" err="1"/>
              <a:t>scope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017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Rest / </a:t>
            </a:r>
            <a:r>
              <a:rPr lang="de-CH" dirty="0" err="1"/>
              <a:t>Spread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21690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Rest / </a:t>
            </a:r>
            <a:r>
              <a:rPr lang="de-CH" dirty="0" err="1"/>
              <a:t>Spread</a:t>
            </a:r>
            <a:r>
              <a:rPr lang="de-CH" dirty="0"/>
              <a:t> Operator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Rest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10549" y="2505075"/>
            <a:ext cx="3616264" cy="3684588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 err="1"/>
              <a:t>Spread</a:t>
            </a:r>
            <a:endParaRPr lang="de-CH" dirty="0"/>
          </a:p>
        </p:txBody>
      </p:sp>
      <p:pic>
        <p:nvPicPr>
          <p:cNvPr id="14" name="Inhaltsplatzhalter 13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612"/>
          <a:stretch/>
        </p:blipFill>
        <p:spPr>
          <a:xfrm>
            <a:off x="6580094" y="2505075"/>
            <a:ext cx="4394452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88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H" dirty="0" err="1"/>
              <a:t>Destructuring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CH" dirty="0"/>
              <a:t>Break an </a:t>
            </a:r>
            <a:r>
              <a:rPr lang="fr-CH" dirty="0" err="1"/>
              <a:t>object</a:t>
            </a:r>
            <a:r>
              <a:rPr lang="fr-CH" dirty="0"/>
              <a:t> </a:t>
            </a:r>
            <a:r>
              <a:rPr lang="fr-CH" dirty="0" err="1"/>
              <a:t>into</a:t>
            </a:r>
            <a:r>
              <a:rPr lang="fr-CH" dirty="0"/>
              <a:t> </a:t>
            </a:r>
            <a:r>
              <a:rPr lang="fr-CH" dirty="0" err="1"/>
              <a:t>its</a:t>
            </a:r>
            <a:r>
              <a:rPr lang="fr-CH" dirty="0"/>
              <a:t> parts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27416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Basics</a:t>
            </a:r>
            <a:endParaRPr lang="de-CH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Objects</a:t>
            </a:r>
            <a:endParaRPr lang="de-CH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dirty="0" err="1"/>
              <a:t>Arrays</a:t>
            </a:r>
            <a:endParaRPr lang="de-CH" dirty="0"/>
          </a:p>
        </p:txBody>
      </p:sp>
      <p:pic>
        <p:nvPicPr>
          <p:cNvPr id="14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15865" y="2698375"/>
            <a:ext cx="3605632" cy="3491287"/>
          </a:xfrm>
          <a:prstGeom prst="rect">
            <a:avLst/>
          </a:prstGeom>
        </p:spPr>
      </p:pic>
      <p:pic>
        <p:nvPicPr>
          <p:cNvPr id="18" name="Inhaltsplatzhalter 1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048644" y="2698375"/>
            <a:ext cx="3430299" cy="349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8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Basics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Defaults</a:t>
            </a:r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027178"/>
            <a:ext cx="5157787" cy="2640381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dirty="0"/>
              <a:t>Alias</a:t>
            </a:r>
            <a:endParaRPr lang="de-CH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063429"/>
            <a:ext cx="5183188" cy="26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99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Topics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TC39</a:t>
            </a:r>
          </a:p>
          <a:p>
            <a:r>
              <a:rPr lang="de-CH" dirty="0" err="1"/>
              <a:t>Classes</a:t>
            </a:r>
            <a:r>
              <a:rPr lang="de-CH" dirty="0"/>
              <a:t> &amp; OOP</a:t>
            </a:r>
          </a:p>
          <a:p>
            <a:r>
              <a:rPr lang="de-CH" dirty="0"/>
              <a:t>Modules</a:t>
            </a:r>
          </a:p>
          <a:p>
            <a:r>
              <a:rPr lang="de-CH" dirty="0" err="1"/>
              <a:t>Let</a:t>
            </a:r>
            <a:r>
              <a:rPr lang="de-CH" dirty="0"/>
              <a:t> / </a:t>
            </a:r>
            <a:r>
              <a:rPr lang="de-CH" dirty="0" err="1"/>
              <a:t>Const</a:t>
            </a:r>
            <a:endParaRPr lang="de-CH" dirty="0"/>
          </a:p>
          <a:p>
            <a:r>
              <a:rPr lang="de-CH" dirty="0"/>
              <a:t>Arrow </a:t>
            </a:r>
            <a:r>
              <a:rPr lang="de-CH" dirty="0" err="1"/>
              <a:t>Functions</a:t>
            </a:r>
            <a:endParaRPr lang="de-CH" dirty="0"/>
          </a:p>
          <a:p>
            <a:r>
              <a:rPr lang="de-CH" dirty="0"/>
              <a:t>Rest / </a:t>
            </a:r>
            <a:r>
              <a:rPr lang="de-CH" dirty="0" err="1"/>
              <a:t>Spread</a:t>
            </a:r>
            <a:endParaRPr lang="de-CH" dirty="0"/>
          </a:p>
          <a:p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 err="1"/>
              <a:t>Destructuring</a:t>
            </a:r>
            <a:endParaRPr lang="de-CH" dirty="0"/>
          </a:p>
          <a:p>
            <a:r>
              <a:rPr lang="de-CH" dirty="0" err="1"/>
              <a:t>for</a:t>
            </a:r>
            <a:r>
              <a:rPr lang="de-CH" dirty="0"/>
              <a:t> … </a:t>
            </a:r>
            <a:r>
              <a:rPr lang="de-CH" dirty="0" err="1"/>
              <a:t>of</a:t>
            </a:r>
            <a:r>
              <a:rPr lang="de-CH" dirty="0"/>
              <a:t> / </a:t>
            </a:r>
            <a:r>
              <a:rPr lang="de-CH" dirty="0" err="1"/>
              <a:t>Iterators</a:t>
            </a:r>
            <a:endParaRPr lang="de-CH" dirty="0"/>
          </a:p>
          <a:p>
            <a:r>
              <a:rPr lang="de-CH" dirty="0"/>
              <a:t>Symbols</a:t>
            </a:r>
          </a:p>
          <a:p>
            <a:r>
              <a:rPr lang="de-CH" dirty="0"/>
              <a:t>Generators</a:t>
            </a:r>
          </a:p>
          <a:p>
            <a:r>
              <a:rPr lang="de-CH" dirty="0" err="1"/>
              <a:t>Async</a:t>
            </a:r>
            <a:r>
              <a:rPr lang="de-CH" dirty="0"/>
              <a:t> / </a:t>
            </a:r>
            <a:r>
              <a:rPr lang="de-CH" dirty="0" err="1"/>
              <a:t>Await</a:t>
            </a:r>
            <a:endParaRPr lang="de-CH" dirty="0"/>
          </a:p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Enhancements</a:t>
            </a:r>
            <a:endParaRPr lang="de-CH" dirty="0"/>
          </a:p>
          <a:p>
            <a:r>
              <a:rPr lang="de-CH" dirty="0" err="1"/>
              <a:t>Transpiling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14107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Advanced</a:t>
            </a:r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21510"/>
            <a:ext cx="5181600" cy="3402431"/>
          </a:xfrm>
          <a:prstGeom prst="rect">
            <a:avLst/>
          </a:prstGeom>
        </p:spPr>
      </p:pic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96340"/>
            <a:ext cx="5181600" cy="385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15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Advanced</a:t>
            </a:r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10259" y="1868488"/>
            <a:ext cx="3637482" cy="4308475"/>
          </a:xfrm>
          <a:prstGeom prst="rect">
            <a:avLst/>
          </a:prstGeom>
        </p:spPr>
      </p:pic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8817" y="1868488"/>
            <a:ext cx="4588365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15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 err="1"/>
              <a:t>for</a:t>
            </a:r>
            <a:r>
              <a:rPr lang="de-CH" dirty="0"/>
              <a:t> … </a:t>
            </a:r>
            <a:r>
              <a:rPr lang="de-CH" dirty="0" err="1"/>
              <a:t>of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dirty="0" err="1"/>
              <a:t>Javscript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Iterators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5357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for</a:t>
            </a:r>
            <a:r>
              <a:rPr lang="de-CH" dirty="0"/>
              <a:t> …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loop</a:t>
            </a:r>
            <a:endParaRPr lang="de-CH" dirty="0"/>
          </a:p>
        </p:txBody>
      </p:sp>
      <p:pic>
        <p:nvPicPr>
          <p:cNvPr id="8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35889"/>
            <a:ext cx="5181600" cy="4173672"/>
          </a:xfrm>
          <a:prstGeom prst="rect">
            <a:avLst/>
          </a:prstGeom>
        </p:spPr>
      </p:pic>
      <p:pic>
        <p:nvPicPr>
          <p:cNvPr id="9" name="Inhaltsplatzhalter 11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57121" y="1935889"/>
            <a:ext cx="4499738" cy="139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47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Iterable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err="1"/>
              <a:t>With</a:t>
            </a:r>
            <a:r>
              <a:rPr lang="de-CH" dirty="0"/>
              <a:t> ES6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Iterator</a:t>
            </a:r>
            <a:r>
              <a:rPr lang="de-CH" dirty="0"/>
              <a:t> Protocol </a:t>
            </a:r>
            <a:r>
              <a:rPr lang="de-CH" dirty="0" err="1"/>
              <a:t>arrived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39229" y="1868488"/>
            <a:ext cx="3047541" cy="43084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3499832"/>
            <a:ext cx="4597336" cy="248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7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Symbols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dirty="0"/>
              <a:t>Symbol(«</a:t>
            </a:r>
            <a:r>
              <a:rPr lang="de-CH" dirty="0" err="1"/>
              <a:t>unique</a:t>
            </a:r>
            <a:r>
              <a:rPr lang="de-CH" dirty="0"/>
              <a:t>»)</a:t>
            </a:r>
          </a:p>
        </p:txBody>
      </p:sp>
    </p:spTree>
    <p:extLst>
      <p:ext uri="{BB962C8B-B14F-4D97-AF65-F5344CB8AC3E}">
        <p14:creationId xmlns:p14="http://schemas.microsoft.com/office/powerpoint/2010/main" val="372345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ES6 Symbols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err="1"/>
              <a:t>Meta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de-CH" dirty="0"/>
          </a:p>
          <a:p>
            <a:r>
              <a:rPr lang="de-CH" dirty="0"/>
              <a:t>Private </a:t>
            </a:r>
            <a:r>
              <a:rPr lang="de-CH" dirty="0" err="1"/>
              <a:t>properties</a:t>
            </a:r>
            <a:r>
              <a:rPr lang="de-CH" dirty="0"/>
              <a:t> (+/-)</a:t>
            </a:r>
          </a:p>
          <a:p>
            <a:r>
              <a:rPr lang="de-CH" dirty="0"/>
              <a:t>Global </a:t>
            </a:r>
            <a:r>
              <a:rPr lang="de-CH" dirty="0" err="1"/>
              <a:t>registry</a:t>
            </a:r>
            <a:endParaRPr lang="de-CH" dirty="0"/>
          </a:p>
          <a:p>
            <a:r>
              <a:rPr lang="de-CH" dirty="0" err="1"/>
              <a:t>Well</a:t>
            </a:r>
            <a:r>
              <a:rPr lang="de-CH" dirty="0"/>
              <a:t> </a:t>
            </a:r>
            <a:r>
              <a:rPr lang="de-CH" dirty="0" err="1"/>
              <a:t>known</a:t>
            </a:r>
            <a:r>
              <a:rPr lang="de-CH" dirty="0"/>
              <a:t> Symbols</a:t>
            </a:r>
          </a:p>
        </p:txBody>
      </p:sp>
      <p:pic>
        <p:nvPicPr>
          <p:cNvPr id="7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1931502"/>
            <a:ext cx="5181600" cy="299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63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Well</a:t>
            </a:r>
            <a:r>
              <a:rPr lang="de-CH" dirty="0"/>
              <a:t> </a:t>
            </a:r>
            <a:r>
              <a:rPr lang="de-CH" dirty="0" err="1"/>
              <a:t>known</a:t>
            </a:r>
            <a:r>
              <a:rPr lang="de-CH" dirty="0"/>
              <a:t> Symbols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Symbol.iterator</a:t>
            </a:r>
            <a:endParaRPr lang="de-CH" dirty="0"/>
          </a:p>
          <a:p>
            <a:r>
              <a:rPr lang="de-CH" dirty="0" err="1"/>
              <a:t>Symbol.toStringTag</a:t>
            </a:r>
            <a:endParaRPr lang="de-CH" dirty="0"/>
          </a:p>
          <a:p>
            <a:r>
              <a:rPr lang="de-CH" dirty="0" err="1"/>
              <a:t>Symbol.toPrimitive</a:t>
            </a:r>
            <a:endParaRPr lang="de-CH" dirty="0"/>
          </a:p>
          <a:p>
            <a:r>
              <a:rPr lang="de-CH" dirty="0" err="1"/>
              <a:t>Symbol.hasInstance</a:t>
            </a:r>
            <a:endParaRPr lang="de-CH" dirty="0"/>
          </a:p>
          <a:p>
            <a:r>
              <a:rPr lang="de-CH" dirty="0" err="1"/>
              <a:t>Symbol.species</a:t>
            </a:r>
            <a:endParaRPr lang="de-CH" dirty="0"/>
          </a:p>
          <a:p>
            <a:r>
              <a:rPr lang="de-CH" dirty="0" err="1"/>
              <a:t>Symbol.unscopables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705" y="1056006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82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Generators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CH" dirty="0" err="1"/>
              <a:t>function</a:t>
            </a:r>
            <a:r>
              <a:rPr lang="fr-CH" dirty="0"/>
              <a:t>* (){ </a:t>
            </a:r>
            <a:r>
              <a:rPr lang="fr-CH" dirty="0" err="1"/>
              <a:t>yield</a:t>
            </a:r>
            <a:r>
              <a:rPr lang="fr-CH" dirty="0"/>
              <a:t> «</a:t>
            </a:r>
            <a:r>
              <a:rPr lang="fr-CH" dirty="0" err="1"/>
              <a:t>awesome</a:t>
            </a:r>
            <a:r>
              <a:rPr lang="fr-CH" dirty="0"/>
              <a:t>» }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64967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Summary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 </a:t>
            </a:r>
            <a:r>
              <a:rPr lang="de-CH" dirty="0" err="1"/>
              <a:t>generator</a:t>
            </a:r>
            <a:r>
              <a:rPr lang="de-CH" dirty="0"/>
              <a:t> </a:t>
            </a:r>
            <a:r>
              <a:rPr lang="de-CH" dirty="0" err="1"/>
              <a:t>creates</a:t>
            </a:r>
            <a:r>
              <a:rPr lang="de-CH" dirty="0"/>
              <a:t> an </a:t>
            </a:r>
            <a:r>
              <a:rPr lang="de-CH" b="1" dirty="0" err="1"/>
              <a:t>iterable</a:t>
            </a:r>
            <a:endParaRPr lang="de-CH" b="1" dirty="0"/>
          </a:p>
          <a:p>
            <a:r>
              <a:rPr lang="de-CH" dirty="0"/>
              <a:t>The </a:t>
            </a:r>
            <a:r>
              <a:rPr lang="de-CH" dirty="0" err="1"/>
              <a:t>iterable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infinite</a:t>
            </a:r>
          </a:p>
          <a:p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b="1" dirty="0"/>
              <a:t>.</a:t>
            </a:r>
            <a:r>
              <a:rPr lang="de-CH" b="1" dirty="0" err="1"/>
              <a:t>next</a:t>
            </a:r>
            <a:r>
              <a:rPr lang="de-CH" b="1" dirty="0"/>
              <a:t>() </a:t>
            </a:r>
            <a:r>
              <a:rPr lang="de-CH" dirty="0" err="1"/>
              <a:t>continues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generator</a:t>
            </a:r>
            <a:endParaRPr lang="de-CH" dirty="0"/>
          </a:p>
          <a:p>
            <a:r>
              <a:rPr lang="de-CH" dirty="0" err="1">
                <a:solidFill>
                  <a:srgbClr val="8959A8"/>
                </a:solidFill>
              </a:rPr>
              <a:t>yield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pause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generator</a:t>
            </a:r>
            <a:endParaRPr lang="de-CH" dirty="0"/>
          </a:p>
          <a:p>
            <a:r>
              <a:rPr lang="de-CH" dirty="0" err="1">
                <a:solidFill>
                  <a:srgbClr val="8959A8"/>
                </a:solidFill>
              </a:rPr>
              <a:t>yield</a:t>
            </a:r>
            <a:r>
              <a:rPr lang="de-CH" dirty="0">
                <a:solidFill>
                  <a:srgbClr val="8959A8"/>
                </a:solidFill>
              </a:rPr>
              <a:t>*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generator</a:t>
            </a:r>
            <a:r>
              <a:rPr lang="de-CH" dirty="0"/>
              <a:t> </a:t>
            </a:r>
            <a:r>
              <a:rPr lang="de-CH" dirty="0" err="1"/>
              <a:t>delegation</a:t>
            </a:r>
            <a:endParaRPr lang="de-CH" dirty="0">
              <a:solidFill>
                <a:srgbClr val="8959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21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/>
              <a:t>TC39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people</a:t>
            </a:r>
            <a:r>
              <a:rPr lang="de-CH" dirty="0"/>
              <a:t> </a:t>
            </a:r>
            <a:r>
              <a:rPr lang="de-CH" dirty="0" err="1"/>
              <a:t>behind</a:t>
            </a:r>
            <a:r>
              <a:rPr lang="de-CH" dirty="0"/>
              <a:t> </a:t>
            </a:r>
            <a:r>
              <a:rPr lang="de-CH" dirty="0" err="1"/>
              <a:t>Javascript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1802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83783"/>
            <a:ext cx="10515600" cy="938485"/>
          </a:xfrm>
        </p:spPr>
        <p:txBody>
          <a:bodyPr/>
          <a:lstStyle/>
          <a:p>
            <a:r>
              <a:rPr lang="fr-CH" dirty="0" err="1"/>
              <a:t>Syntax</a:t>
            </a:r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35382" y="1868488"/>
            <a:ext cx="2787236" cy="4308475"/>
          </a:xfrm>
          <a:prstGeom prst="rect">
            <a:avLst/>
          </a:prstGeom>
        </p:spPr>
      </p:pic>
      <p:pic>
        <p:nvPicPr>
          <p:cNvPr id="10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00122" y="1868488"/>
            <a:ext cx="312575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49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Specials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/>
              <a:t>Input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b="1" dirty="0"/>
              <a:t>.</a:t>
            </a:r>
            <a:r>
              <a:rPr lang="fr-CH" b="1" dirty="0" err="1"/>
              <a:t>next</a:t>
            </a:r>
            <a:r>
              <a:rPr lang="fr-CH" b="1" dirty="0"/>
              <a:t>(</a:t>
            </a:r>
            <a:r>
              <a:rPr lang="fr-CH" b="1" dirty="0" err="1"/>
              <a:t>arg</a:t>
            </a:r>
            <a:r>
              <a:rPr lang="fr-CH" b="1" dirty="0"/>
              <a:t>)</a:t>
            </a:r>
            <a:endParaRPr lang="de-CH" b="1" dirty="0"/>
          </a:p>
          <a:p>
            <a:r>
              <a:rPr lang="de-CH" strike="sngStrike" dirty="0"/>
              <a:t>Arrow </a:t>
            </a:r>
            <a:r>
              <a:rPr lang="de-CH" strike="sngStrike" dirty="0" err="1"/>
              <a:t>generators</a:t>
            </a:r>
            <a:endParaRPr lang="de-CH" strike="sngStrike" dirty="0"/>
          </a:p>
          <a:p>
            <a:r>
              <a:rPr lang="de-CH" dirty="0" err="1">
                <a:solidFill>
                  <a:srgbClr val="8959A8"/>
                </a:solidFill>
              </a:rPr>
              <a:t>return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NOT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Iterator</a:t>
            </a:r>
            <a:endParaRPr lang="de-CH" dirty="0"/>
          </a:p>
          <a:p>
            <a:r>
              <a:rPr lang="fr-CH" dirty="0" err="1"/>
              <a:t>Infinite</a:t>
            </a:r>
            <a:r>
              <a:rPr lang="fr-CH" dirty="0"/>
              <a:t> </a:t>
            </a:r>
            <a:r>
              <a:rPr lang="fr-CH" dirty="0" err="1"/>
              <a:t>loops</a:t>
            </a:r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85"/>
          <a:stretch/>
        </p:blipFill>
        <p:spPr>
          <a:xfrm>
            <a:off x="7725103" y="989111"/>
            <a:ext cx="3628697" cy="518785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23" y="4440747"/>
            <a:ext cx="4580754" cy="173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2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Delegation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5126" y="1895475"/>
            <a:ext cx="5581748" cy="428148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458252" y="3596928"/>
            <a:ext cx="1074745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6728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Asynchronous</a:t>
            </a:r>
            <a:r>
              <a:rPr lang="de-CH" dirty="0"/>
              <a:t> Generators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2294"/>
          <a:stretch/>
        </p:blipFill>
        <p:spPr>
          <a:xfrm>
            <a:off x="1040892" y="3379627"/>
            <a:ext cx="1377368" cy="4762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54" y="3391314"/>
            <a:ext cx="904875" cy="40957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621561" y="3412964"/>
            <a:ext cx="310392" cy="36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+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243430" y="3412964"/>
            <a:ext cx="310392" cy="36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+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123" y="3362738"/>
            <a:ext cx="1152525" cy="4667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142310" y="3412962"/>
            <a:ext cx="310392" cy="36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=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27" y="2137606"/>
            <a:ext cx="3274404" cy="291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 err="1"/>
              <a:t>Async</a:t>
            </a:r>
            <a:r>
              <a:rPr lang="de-CH" dirty="0"/>
              <a:t> / </a:t>
            </a:r>
            <a:r>
              <a:rPr lang="de-CH" dirty="0" err="1"/>
              <a:t>Await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dirty="0" err="1">
                <a:solidFill>
                  <a:srgbClr val="8959A8"/>
                </a:solidFill>
              </a:rPr>
              <a:t>await</a:t>
            </a:r>
            <a:r>
              <a:rPr lang="de-CH" dirty="0"/>
              <a:t> </a:t>
            </a:r>
            <a:r>
              <a:rPr lang="de-CH" dirty="0" err="1"/>
              <a:t>anything</a:t>
            </a:r>
            <a:r>
              <a:rPr lang="de-CH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98374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How?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960522"/>
            <a:ext cx="5181600" cy="2124407"/>
          </a:xfrm>
          <a:prstGeom prst="rect">
            <a:avLst/>
          </a:prstGeom>
        </p:spPr>
      </p:pic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648"/>
          <a:stretch/>
        </p:blipFill>
        <p:spPr>
          <a:xfrm>
            <a:off x="6192785" y="2960522"/>
            <a:ext cx="5421396" cy="178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53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Async</a:t>
            </a:r>
            <a:r>
              <a:rPr lang="fr-CH" dirty="0"/>
              <a:t> </a:t>
            </a:r>
            <a:r>
              <a:rPr lang="fr-CH" dirty="0" err="1"/>
              <a:t>Functions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>
                <a:solidFill>
                  <a:srgbClr val="8959A8"/>
                </a:solidFill>
              </a:rPr>
              <a:t>async</a:t>
            </a:r>
            <a:r>
              <a:rPr lang="fr-CH" dirty="0">
                <a:solidFill>
                  <a:srgbClr val="8959A8"/>
                </a:solidFill>
              </a:rPr>
              <a:t> </a:t>
            </a:r>
            <a:r>
              <a:rPr lang="fr-CH" dirty="0"/>
              <a:t>as </a:t>
            </a:r>
            <a:r>
              <a:rPr lang="fr-CH" dirty="0" err="1"/>
              <a:t>function</a:t>
            </a:r>
            <a:r>
              <a:rPr lang="fr-CH" dirty="0"/>
              <a:t> / </a:t>
            </a:r>
            <a:r>
              <a:rPr lang="fr-CH" dirty="0" err="1"/>
              <a:t>method</a:t>
            </a:r>
            <a:r>
              <a:rPr lang="fr-CH" dirty="0"/>
              <a:t> </a:t>
            </a:r>
            <a:r>
              <a:rPr lang="fr-CH" dirty="0" err="1"/>
              <a:t>prefix</a:t>
            </a:r>
            <a:endParaRPr lang="fr-CH" dirty="0"/>
          </a:p>
          <a:p>
            <a:r>
              <a:rPr lang="fr-CH" dirty="0" err="1">
                <a:solidFill>
                  <a:srgbClr val="8959A8"/>
                </a:solidFill>
              </a:rPr>
              <a:t>await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only</a:t>
            </a:r>
            <a:r>
              <a:rPr lang="fr-CH" dirty="0"/>
              <a:t> </a:t>
            </a:r>
            <a:r>
              <a:rPr lang="fr-CH" dirty="0" err="1"/>
              <a:t>allowed</a:t>
            </a:r>
            <a:r>
              <a:rPr lang="fr-CH" dirty="0"/>
              <a:t> in </a:t>
            </a:r>
            <a:r>
              <a:rPr lang="fr-CH" dirty="0" err="1">
                <a:solidFill>
                  <a:srgbClr val="8959A8"/>
                </a:solidFill>
              </a:rPr>
              <a:t>async</a:t>
            </a:r>
            <a:r>
              <a:rPr lang="fr-CH" dirty="0"/>
              <a:t> </a:t>
            </a:r>
            <a:r>
              <a:rPr lang="fr-CH" dirty="0" err="1"/>
              <a:t>functions</a:t>
            </a:r>
            <a:endParaRPr lang="fr-CH" dirty="0"/>
          </a:p>
          <a:p>
            <a:r>
              <a:rPr lang="de-CH" b="1" dirty="0" err="1"/>
              <a:t>Always</a:t>
            </a:r>
            <a:r>
              <a:rPr lang="de-CH" dirty="0"/>
              <a:t> </a:t>
            </a:r>
            <a:r>
              <a:rPr lang="fr-CH" dirty="0" err="1"/>
              <a:t>returns</a:t>
            </a:r>
            <a:r>
              <a:rPr lang="fr-CH" dirty="0"/>
              <a:t> a Promise</a:t>
            </a:r>
          </a:p>
          <a:p>
            <a:r>
              <a:rPr lang="fr-CH" dirty="0" err="1">
                <a:solidFill>
                  <a:srgbClr val="8959A8"/>
                </a:solidFill>
              </a:rPr>
              <a:t>try</a:t>
            </a:r>
            <a:r>
              <a:rPr lang="fr-CH" dirty="0"/>
              <a:t> / </a:t>
            </a:r>
            <a:r>
              <a:rPr lang="fr-CH" dirty="0">
                <a:solidFill>
                  <a:srgbClr val="8959A8"/>
                </a:solidFill>
              </a:rPr>
              <a:t>catch</a:t>
            </a:r>
            <a:r>
              <a:rPr lang="fr-CH" dirty="0"/>
              <a:t> for </a:t>
            </a:r>
            <a:r>
              <a:rPr lang="fr-CH" dirty="0" err="1"/>
              <a:t>asynchronous</a:t>
            </a:r>
            <a:r>
              <a:rPr lang="fr-CH" dirty="0"/>
              <a:t> </a:t>
            </a:r>
            <a:r>
              <a:rPr lang="fr-CH" dirty="0" err="1"/>
              <a:t>error</a:t>
            </a:r>
            <a:r>
              <a:rPr lang="fr-CH" dirty="0"/>
              <a:t> handling</a:t>
            </a:r>
          </a:p>
          <a:p>
            <a:r>
              <a:rPr lang="fr-CH" dirty="0"/>
              <a:t>Native </a:t>
            </a:r>
            <a:r>
              <a:rPr lang="fr-CH" dirty="0" err="1"/>
              <a:t>asynchronous</a:t>
            </a:r>
            <a:r>
              <a:rPr lang="fr-CH" dirty="0"/>
              <a:t> </a:t>
            </a:r>
            <a:r>
              <a:rPr lang="fr-CH" dirty="0" err="1"/>
              <a:t>generator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9470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Return value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30248"/>
            <a:ext cx="5181600" cy="2019785"/>
          </a:xfrm>
          <a:prstGeom prst="rect">
            <a:avLst/>
          </a:prstGeom>
        </p:spPr>
      </p:pic>
      <p:pic>
        <p:nvPicPr>
          <p:cNvPr id="8" name="Inhaltsplatzhalt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950266"/>
            <a:ext cx="5181600" cy="214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4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Error</a:t>
            </a:r>
            <a:r>
              <a:rPr lang="fr-CH" dirty="0"/>
              <a:t> handling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884200"/>
            <a:ext cx="5181600" cy="2277051"/>
          </a:xfrm>
          <a:prstGeom prst="rect">
            <a:avLst/>
          </a:prstGeom>
        </p:spPr>
      </p:pic>
      <p:pic>
        <p:nvPicPr>
          <p:cNvPr id="7" name="Inhaltsplatzhalter 6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81"/>
          <a:stretch/>
        </p:blipFill>
        <p:spPr>
          <a:xfrm>
            <a:off x="6197118" y="2860860"/>
            <a:ext cx="5156682" cy="232373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294677" y="5464730"/>
            <a:ext cx="426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rgbClr val="C00000"/>
                </a:solidFill>
              </a:rPr>
              <a:t>Exception </a:t>
            </a:r>
            <a:r>
              <a:rPr lang="fr-CH" dirty="0" err="1">
                <a:solidFill>
                  <a:srgbClr val="C00000"/>
                </a:solidFill>
              </a:rPr>
              <a:t>thrown</a:t>
            </a:r>
            <a:r>
              <a:rPr lang="fr-CH" dirty="0">
                <a:solidFill>
                  <a:srgbClr val="C00000"/>
                </a:solidFill>
              </a:rPr>
              <a:t> by </a:t>
            </a:r>
            <a:r>
              <a:rPr lang="fr-CH" dirty="0" err="1">
                <a:solidFill>
                  <a:srgbClr val="C00000"/>
                </a:solidFill>
              </a:rPr>
              <a:t>fetch</a:t>
            </a:r>
            <a:r>
              <a:rPr lang="fr-CH" dirty="0">
                <a:solidFill>
                  <a:srgbClr val="C00000"/>
                </a:solidFill>
              </a:rPr>
              <a:t>() </a:t>
            </a:r>
            <a:r>
              <a:rPr lang="fr-CH" dirty="0" err="1">
                <a:solidFill>
                  <a:srgbClr val="C00000"/>
                </a:solidFill>
              </a:rPr>
              <a:t>will</a:t>
            </a:r>
            <a:r>
              <a:rPr lang="fr-CH" dirty="0">
                <a:solidFill>
                  <a:srgbClr val="C00000"/>
                </a:solidFill>
              </a:rPr>
              <a:t> </a:t>
            </a:r>
            <a:r>
              <a:rPr lang="fr-CH" dirty="0" err="1">
                <a:solidFill>
                  <a:srgbClr val="C00000"/>
                </a:solidFill>
              </a:rPr>
              <a:t>dissapear</a:t>
            </a:r>
            <a:r>
              <a:rPr lang="fr-CH" dirty="0">
                <a:solidFill>
                  <a:srgbClr val="C00000"/>
                </a:solidFill>
              </a:rPr>
              <a:t>!</a:t>
            </a:r>
            <a:endParaRPr lang="de-CH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76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CH" dirty="0"/>
              <a:t>General </a:t>
            </a:r>
            <a:r>
              <a:rPr lang="de-CH" dirty="0" err="1"/>
              <a:t>Enhancements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9098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880031"/>
            <a:ext cx="10515600" cy="842237"/>
          </a:xfrm>
        </p:spPr>
        <p:txBody>
          <a:bodyPr/>
          <a:lstStyle/>
          <a:p>
            <a:r>
              <a:rPr lang="de-CH" dirty="0"/>
              <a:t>TC39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838200" y="1895383"/>
            <a:ext cx="10515600" cy="4281580"/>
          </a:xfrm>
        </p:spPr>
        <p:txBody>
          <a:bodyPr/>
          <a:lstStyle/>
          <a:p>
            <a:r>
              <a:rPr lang="de-CH" dirty="0" err="1"/>
              <a:t>Specifies</a:t>
            </a:r>
            <a:r>
              <a:rPr lang="de-CH" dirty="0"/>
              <a:t> </a:t>
            </a:r>
            <a:r>
              <a:rPr lang="de-CH" dirty="0" err="1"/>
              <a:t>Ecmascript</a:t>
            </a:r>
            <a:r>
              <a:rPr lang="de-CH" dirty="0"/>
              <a:t> </a:t>
            </a:r>
          </a:p>
          <a:p>
            <a:r>
              <a:rPr lang="de-CH" dirty="0" err="1"/>
              <a:t>Github</a:t>
            </a:r>
            <a:endParaRPr lang="de-CH" dirty="0"/>
          </a:p>
          <a:p>
            <a:r>
              <a:rPr lang="de-CH" dirty="0"/>
              <a:t>Annual Release</a:t>
            </a:r>
          </a:p>
          <a:p>
            <a:r>
              <a:rPr lang="de-CH" dirty="0"/>
              <a:t>TC39 </a:t>
            </a:r>
            <a:r>
              <a:rPr lang="de-CH" dirty="0" err="1"/>
              <a:t>Process</a:t>
            </a:r>
            <a:r>
              <a:rPr lang="de-CH" dirty="0"/>
              <a:t> / </a:t>
            </a:r>
            <a:r>
              <a:rPr lang="de-CH" dirty="0" err="1"/>
              <a:t>Proposals</a:t>
            </a:r>
            <a:endParaRPr lang="de-CH" dirty="0"/>
          </a:p>
        </p:txBody>
      </p:sp>
      <p:pic>
        <p:nvPicPr>
          <p:cNvPr id="13" name="Grafik 1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541" y="3248337"/>
            <a:ext cx="5130000" cy="1182988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41" y="901002"/>
            <a:ext cx="5130000" cy="1984409"/>
          </a:xfrm>
          <a:prstGeom prst="rect">
            <a:avLst/>
          </a:prstGeom>
        </p:spPr>
      </p:pic>
      <p:cxnSp>
        <p:nvCxnSpPr>
          <p:cNvPr id="24" name="Gerader Verbinder 23"/>
          <p:cNvCxnSpPr/>
          <p:nvPr/>
        </p:nvCxnSpPr>
        <p:spPr>
          <a:xfrm>
            <a:off x="6212541" y="3056965"/>
            <a:ext cx="5141259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689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83783"/>
            <a:ext cx="5181600" cy="938485"/>
          </a:xfrm>
        </p:spPr>
        <p:txBody>
          <a:bodyPr/>
          <a:lstStyle/>
          <a:p>
            <a:r>
              <a:rPr lang="de-CH" dirty="0" err="1"/>
              <a:t>Methods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err="1"/>
              <a:t>Array#find</a:t>
            </a:r>
            <a:endParaRPr lang="de-CH" dirty="0"/>
          </a:p>
          <a:p>
            <a:r>
              <a:rPr lang="de-CH" dirty="0" err="1"/>
              <a:t>Array#findIndex</a:t>
            </a:r>
            <a:endParaRPr lang="de-CH" dirty="0"/>
          </a:p>
          <a:p>
            <a:r>
              <a:rPr lang="de-CH" dirty="0" err="1"/>
              <a:t>Array#entries</a:t>
            </a:r>
            <a:endParaRPr lang="de-CH" dirty="0"/>
          </a:p>
          <a:p>
            <a:r>
              <a:rPr lang="de-CH" dirty="0" err="1"/>
              <a:t>Array#values</a:t>
            </a:r>
            <a:endParaRPr lang="de-CH" dirty="0"/>
          </a:p>
          <a:p>
            <a:r>
              <a:rPr lang="de-CH" dirty="0" err="1"/>
              <a:t>Array#keys</a:t>
            </a:r>
            <a:endParaRPr lang="de-CH" dirty="0"/>
          </a:p>
          <a:p>
            <a:r>
              <a:rPr lang="de-CH" dirty="0" err="1"/>
              <a:t>Array#includes</a:t>
            </a:r>
            <a:endParaRPr lang="de-CH" dirty="0"/>
          </a:p>
          <a:p>
            <a:r>
              <a:rPr lang="de-CH" dirty="0" err="1"/>
              <a:t>Object#assign</a:t>
            </a:r>
            <a:endParaRPr lang="de-CH" dirty="0"/>
          </a:p>
          <a:p>
            <a:r>
              <a:rPr lang="de-CH" dirty="0" err="1"/>
              <a:t>String#includes</a:t>
            </a:r>
            <a:endParaRPr lang="de-CH" dirty="0"/>
          </a:p>
          <a:p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 err="1"/>
              <a:t>Promise</a:t>
            </a:r>
            <a:endParaRPr lang="de-CH" dirty="0"/>
          </a:p>
          <a:p>
            <a:r>
              <a:rPr lang="de-CH" dirty="0" err="1"/>
              <a:t>Reflect</a:t>
            </a:r>
            <a:endParaRPr lang="de-CH" dirty="0"/>
          </a:p>
          <a:p>
            <a:r>
              <a:rPr lang="de-CH" dirty="0" err="1"/>
              <a:t>Map</a:t>
            </a:r>
            <a:endParaRPr lang="de-CH" dirty="0"/>
          </a:p>
          <a:p>
            <a:r>
              <a:rPr lang="de-CH" dirty="0"/>
              <a:t>Set</a:t>
            </a:r>
          </a:p>
          <a:p>
            <a:r>
              <a:rPr lang="de-CH" dirty="0" err="1"/>
              <a:t>WeakMap</a:t>
            </a:r>
            <a:endParaRPr lang="de-CH" dirty="0"/>
          </a:p>
          <a:p>
            <a:r>
              <a:rPr lang="de-CH" dirty="0" err="1"/>
              <a:t>WeakSet</a:t>
            </a:r>
            <a:endParaRPr lang="de-CH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6019800" y="783783"/>
            <a:ext cx="5181600" cy="9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/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773634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 err="1"/>
              <a:t>Transpiling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dirty="0"/>
              <a:t>Transform ES6+ </a:t>
            </a:r>
            <a:r>
              <a:rPr lang="de-CH" dirty="0" err="1"/>
              <a:t>code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ES5</a:t>
            </a:r>
          </a:p>
        </p:txBody>
      </p:sp>
    </p:spTree>
    <p:extLst>
      <p:ext uri="{BB962C8B-B14F-4D97-AF65-F5344CB8AC3E}">
        <p14:creationId xmlns:p14="http://schemas.microsoft.com/office/powerpoint/2010/main" val="1115664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4" r="25868"/>
          <a:stretch/>
        </p:blipFill>
        <p:spPr>
          <a:xfrm>
            <a:off x="3582099" y="2478048"/>
            <a:ext cx="1752906" cy="96110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3332" y="978961"/>
            <a:ext cx="2060466" cy="1687668"/>
          </a:xfrm>
          <a:prstGeom prst="rect">
            <a:avLst/>
          </a:prstGeom>
        </p:spPr>
      </p:pic>
      <p:cxnSp>
        <p:nvCxnSpPr>
          <p:cNvPr id="5" name="Gerade Verbindung mit Pfeil 4"/>
          <p:cNvCxnSpPr/>
          <p:nvPr/>
        </p:nvCxnSpPr>
        <p:spPr>
          <a:xfrm>
            <a:off x="2583798" y="2122415"/>
            <a:ext cx="998301" cy="31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06" y="4049169"/>
            <a:ext cx="1524132" cy="1055461"/>
          </a:xfrm>
          <a:prstGeom prst="rect">
            <a:avLst/>
          </a:prstGeom>
        </p:spPr>
      </p:pic>
      <p:cxnSp>
        <p:nvCxnSpPr>
          <p:cNvPr id="10" name="Gerade Verbindung mit Pfeil 9"/>
          <p:cNvCxnSpPr/>
          <p:nvPr/>
        </p:nvCxnSpPr>
        <p:spPr>
          <a:xfrm>
            <a:off x="5335005" y="3439157"/>
            <a:ext cx="998301" cy="610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806" y="978961"/>
            <a:ext cx="2095500" cy="132397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6"/>
          <a:srcRect l="1886"/>
          <a:stretch/>
        </p:blipFill>
        <p:spPr>
          <a:xfrm>
            <a:off x="9072694" y="5377385"/>
            <a:ext cx="2048871" cy="962811"/>
          </a:xfrm>
          <a:prstGeom prst="rect">
            <a:avLst/>
          </a:prstGeom>
        </p:spPr>
      </p:pic>
      <p:cxnSp>
        <p:nvCxnSpPr>
          <p:cNvPr id="13" name="Gerade Verbindung mit Pfeil 12"/>
          <p:cNvCxnSpPr/>
          <p:nvPr/>
        </p:nvCxnSpPr>
        <p:spPr>
          <a:xfrm>
            <a:off x="7857438" y="5104630"/>
            <a:ext cx="1175868" cy="27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28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710" y="3320455"/>
            <a:ext cx="46005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7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880031"/>
            <a:ext cx="10515600" cy="842237"/>
          </a:xfrm>
        </p:spPr>
        <p:txBody>
          <a:bodyPr/>
          <a:lstStyle/>
          <a:p>
            <a:r>
              <a:rPr lang="de-CH" dirty="0"/>
              <a:t>TC39 </a:t>
            </a:r>
            <a:r>
              <a:rPr lang="de-CH" dirty="0" err="1"/>
              <a:t>Process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95383"/>
            <a:ext cx="10515600" cy="4281580"/>
          </a:xfrm>
        </p:spPr>
        <p:txBody>
          <a:bodyPr/>
          <a:lstStyle/>
          <a:p>
            <a:r>
              <a:rPr lang="de-CH" dirty="0" err="1"/>
              <a:t>Proposals</a:t>
            </a:r>
            <a:endParaRPr lang="de-CH" dirty="0"/>
          </a:p>
          <a:p>
            <a:r>
              <a:rPr lang="de-CH" dirty="0"/>
              <a:t>Champions</a:t>
            </a:r>
          </a:p>
          <a:p>
            <a:r>
              <a:rPr lang="de-CH" dirty="0"/>
              <a:t>Stages</a:t>
            </a:r>
          </a:p>
          <a:p>
            <a:pPr lvl="1"/>
            <a:r>
              <a:rPr lang="de-CH" dirty="0"/>
              <a:t>Stage 0 – </a:t>
            </a:r>
            <a:r>
              <a:rPr lang="de-CH" dirty="0" err="1"/>
              <a:t>Strawman</a:t>
            </a:r>
            <a:endParaRPr lang="de-CH" dirty="0"/>
          </a:p>
          <a:p>
            <a:pPr lvl="1"/>
            <a:r>
              <a:rPr lang="de-CH" dirty="0"/>
              <a:t>Stage 1 – </a:t>
            </a:r>
            <a:r>
              <a:rPr lang="de-CH" dirty="0" err="1"/>
              <a:t>Proposal</a:t>
            </a:r>
            <a:endParaRPr lang="de-CH" dirty="0"/>
          </a:p>
          <a:p>
            <a:pPr lvl="1"/>
            <a:r>
              <a:rPr lang="de-CH" dirty="0"/>
              <a:t>Stage 2 – </a:t>
            </a:r>
            <a:r>
              <a:rPr lang="de-CH" dirty="0" err="1"/>
              <a:t>Draft</a:t>
            </a:r>
            <a:endParaRPr lang="de-CH" dirty="0"/>
          </a:p>
          <a:p>
            <a:pPr lvl="1"/>
            <a:r>
              <a:rPr lang="de-CH" dirty="0"/>
              <a:t>Stage 3 – </a:t>
            </a:r>
            <a:r>
              <a:rPr lang="de-CH" dirty="0" err="1"/>
              <a:t>Candidate</a:t>
            </a:r>
            <a:endParaRPr lang="de-CH" dirty="0"/>
          </a:p>
          <a:p>
            <a:pPr lvl="1"/>
            <a:r>
              <a:rPr lang="de-CH" dirty="0"/>
              <a:t>Stage 4 - </a:t>
            </a:r>
            <a:r>
              <a:rPr lang="de-CH" dirty="0" err="1"/>
              <a:t>Finished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659" y="1061372"/>
            <a:ext cx="4917141" cy="35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39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 err="1"/>
              <a:t>Classes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dirty="0" err="1"/>
              <a:t>Javascript</a:t>
            </a:r>
            <a:r>
              <a:rPr lang="de-CH" dirty="0"/>
              <a:t>  </a:t>
            </a:r>
            <a:r>
              <a:rPr lang="de-CH" dirty="0" err="1"/>
              <a:t>goes</a:t>
            </a:r>
            <a:r>
              <a:rPr lang="de-CH" dirty="0"/>
              <a:t> </a:t>
            </a: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oriented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06612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Class Definition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2708" y="1868488"/>
            <a:ext cx="4072584" cy="4308475"/>
          </a:xfrm>
          <a:prstGeom prst="rect">
            <a:avLst/>
          </a:prstGeom>
        </p:spPr>
      </p:pic>
      <p:pic>
        <p:nvPicPr>
          <p:cNvPr id="6" name="Inhaltsplatzhalter 5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973" r="1"/>
          <a:stretch/>
        </p:blipFill>
        <p:spPr>
          <a:xfrm>
            <a:off x="6759019" y="1868488"/>
            <a:ext cx="4047744" cy="4308475"/>
          </a:xfrm>
          <a:prstGeom prst="rect">
            <a:avLst/>
          </a:prstGeom>
        </p:spPr>
      </p:pic>
      <p:sp>
        <p:nvSpPr>
          <p:cNvPr id="7" name="Pfeil: nach rechts 6"/>
          <p:cNvSpPr/>
          <p:nvPr/>
        </p:nvSpPr>
        <p:spPr>
          <a:xfrm>
            <a:off x="5661679" y="3370729"/>
            <a:ext cx="900953" cy="50650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6D5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47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83783"/>
            <a:ext cx="10515600" cy="938485"/>
          </a:xfrm>
        </p:spPr>
        <p:txBody>
          <a:bodyPr/>
          <a:lstStyle/>
          <a:p>
            <a:r>
              <a:rPr lang="de-CH" dirty="0" err="1"/>
              <a:t>Methods</a:t>
            </a:r>
            <a:r>
              <a:rPr lang="de-CH" dirty="0"/>
              <a:t> / Getter / Setter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853"/>
          <a:stretch/>
        </p:blipFill>
        <p:spPr>
          <a:xfrm>
            <a:off x="1855694" y="1868488"/>
            <a:ext cx="3173915" cy="4308475"/>
          </a:xfrm>
          <a:prstGeom prst="rect">
            <a:avLst/>
          </a:prstGeom>
        </p:spPr>
      </p:pic>
      <p:pic>
        <p:nvPicPr>
          <p:cNvPr id="9" name="Inhaltsplatzhalt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96495" y="1868488"/>
            <a:ext cx="3733010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74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371</Words>
  <Application>Microsoft Office PowerPoint</Application>
  <PresentationFormat>Breitbild</PresentationFormat>
  <Paragraphs>146</Paragraphs>
  <Slides>53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Wingdings</vt:lpstr>
      <vt:lpstr>Office</vt:lpstr>
      <vt:lpstr>PowerPoint-Präsentation</vt:lpstr>
      <vt:lpstr>PowerPoint-Präsentation</vt:lpstr>
      <vt:lpstr>Topics</vt:lpstr>
      <vt:lpstr>PowerPoint-Präsentation</vt:lpstr>
      <vt:lpstr>TC39</vt:lpstr>
      <vt:lpstr>TC39 Process</vt:lpstr>
      <vt:lpstr>PowerPoint-Präsentation</vt:lpstr>
      <vt:lpstr>Class Definition</vt:lpstr>
      <vt:lpstr>Methods / Getter / Setter</vt:lpstr>
      <vt:lpstr>Class Properties</vt:lpstr>
      <vt:lpstr>Extending</vt:lpstr>
      <vt:lpstr>Generic Names / Anonymous Objects</vt:lpstr>
      <vt:lpstr>PowerPoint-Präsentation</vt:lpstr>
      <vt:lpstr>Overview</vt:lpstr>
      <vt:lpstr>Whats the benefit?</vt:lpstr>
      <vt:lpstr>Syntax</vt:lpstr>
      <vt:lpstr>Default exports</vt:lpstr>
      <vt:lpstr>PowerPoint-Präsentation</vt:lpstr>
      <vt:lpstr>var  vs  let </vt:lpstr>
      <vt:lpstr>const</vt:lpstr>
      <vt:lpstr>Conclusion…</vt:lpstr>
      <vt:lpstr>PowerPoint-Präsentation</vt:lpstr>
      <vt:lpstr>Syntax</vt:lpstr>
      <vt:lpstr>Lexical this</vt:lpstr>
      <vt:lpstr>PowerPoint-Präsentation</vt:lpstr>
      <vt:lpstr>Rest / Spread Operator</vt:lpstr>
      <vt:lpstr>PowerPoint-Präsentation</vt:lpstr>
      <vt:lpstr>Basics</vt:lpstr>
      <vt:lpstr>Basics</vt:lpstr>
      <vt:lpstr>Advanced</vt:lpstr>
      <vt:lpstr>Advanced</vt:lpstr>
      <vt:lpstr>PowerPoint-Präsentation</vt:lpstr>
      <vt:lpstr>The for … of loop</vt:lpstr>
      <vt:lpstr>Iterable</vt:lpstr>
      <vt:lpstr>PowerPoint-Präsentation</vt:lpstr>
      <vt:lpstr>ES6 Symbols</vt:lpstr>
      <vt:lpstr>Well known Symbols</vt:lpstr>
      <vt:lpstr>PowerPoint-Präsentation</vt:lpstr>
      <vt:lpstr>Summary</vt:lpstr>
      <vt:lpstr>Syntax</vt:lpstr>
      <vt:lpstr>Specials</vt:lpstr>
      <vt:lpstr>Delegation</vt:lpstr>
      <vt:lpstr>Asynchronous Generators</vt:lpstr>
      <vt:lpstr>PowerPoint-Präsentation</vt:lpstr>
      <vt:lpstr>How?</vt:lpstr>
      <vt:lpstr>Async Functions</vt:lpstr>
      <vt:lpstr>Return value</vt:lpstr>
      <vt:lpstr>Error handling</vt:lpstr>
      <vt:lpstr>PowerPoint-Präsentation</vt:lpstr>
      <vt:lpstr>Methods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Emil</dc:creator>
  <cp:lastModifiedBy>Emil</cp:lastModifiedBy>
  <cp:revision>91</cp:revision>
  <dcterms:created xsi:type="dcterms:W3CDTF">2016-08-15T11:33:35Z</dcterms:created>
  <dcterms:modified xsi:type="dcterms:W3CDTF">2016-09-08T19:41:46Z</dcterms:modified>
</cp:coreProperties>
</file>